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69" r:id="rId4"/>
    <p:sldId id="268" r:id="rId5"/>
    <p:sldId id="271" r:id="rId6"/>
    <p:sldId id="272" r:id="rId7"/>
    <p:sldId id="273" r:id="rId8"/>
    <p:sldId id="274" r:id="rId9"/>
    <p:sldId id="275" r:id="rId10"/>
    <p:sldId id="270" r:id="rId11"/>
    <p:sldId id="277" r:id="rId12"/>
    <p:sldId id="278" r:id="rId13"/>
    <p:sldId id="276" r:id="rId14"/>
    <p:sldId id="27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2" autoAdjust="0"/>
    <p:restoredTop sz="94674" autoAdjust="0"/>
  </p:normalViewPr>
  <p:slideViewPr>
    <p:cSldViewPr snapToGrid="0">
      <p:cViewPr>
        <p:scale>
          <a:sx n="77" d="100"/>
          <a:sy n="77" d="100"/>
        </p:scale>
        <p:origin x="-438" y="-42"/>
      </p:cViewPr>
      <p:guideLst>
        <p:guide orient="horz" pos="2160"/>
        <p:guide pos="3840"/>
      </p:guideLst>
    </p:cSldViewPr>
  </p:slideViewPr>
  <p:outlineViewPr>
    <p:cViewPr>
      <p:scale>
        <a:sx n="33" d="100"/>
        <a:sy n="33" d="100"/>
      </p:scale>
      <p:origin x="0" y="-77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43B899-8E23-4402-891D-90CFD6538AAA}" type="datetimeFigureOut">
              <a:rPr lang="en-US" smtClean="0"/>
              <a:t>7/29/2019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B8FD4-1BEA-4C2D-91C1-F520CCF6FF99}" type="slidenum">
              <a:rPr lang="en-US" smtClean="0"/>
              <a:t>‹#›</a:t>
            </a:fld>
            <a:endParaRPr lang="en-US"/>
          </a:p>
        </p:txBody>
      </p:sp>
    </p:spTree>
    <p:extLst>
      <p:ext uri="{BB962C8B-B14F-4D97-AF65-F5344CB8AC3E}">
        <p14:creationId xmlns:p14="http://schemas.microsoft.com/office/powerpoint/2010/main" val="1344027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gency FB" panose="020B0503020202020204" pitchFamily="34" charset="0"/>
              </a:rPr>
              <a:t>Canary Islands are approximately 100 km from the </a:t>
            </a:r>
            <a:r>
              <a:rPr lang="en-US" sz="1200" b="1" dirty="0">
                <a:latin typeface="Agency FB" panose="020B0503020202020204" pitchFamily="34" charset="0"/>
              </a:rPr>
              <a:t>African coast</a:t>
            </a:r>
            <a:r>
              <a:rPr lang="en-US" sz="1200" dirty="0">
                <a:latin typeface="Agency FB" panose="020B0503020202020204" pitchFamily="34" charset="0"/>
              </a:rPr>
              <a:t>,</a:t>
            </a:r>
            <a:r>
              <a:rPr lang="en-US" sz="1200" baseline="0" dirty="0">
                <a:latin typeface="Agency FB" panose="020B0503020202020204" pitchFamily="34" charset="0"/>
              </a:rPr>
              <a:t> and 1000 km from </a:t>
            </a:r>
            <a:r>
              <a:rPr lang="en-US" sz="1200" b="0" i="0" kern="1200" dirty="0">
                <a:solidFill>
                  <a:schemeClr val="tx1"/>
                </a:solidFill>
                <a:effectLst/>
                <a:latin typeface="+mn-lt"/>
                <a:ea typeface="+mn-ea"/>
                <a:cs typeface="+mn-cs"/>
              </a:rPr>
              <a:t>peninsular </a:t>
            </a:r>
            <a:r>
              <a:rPr lang="en-US" sz="1200" b="1" i="0" kern="1200" dirty="0">
                <a:solidFill>
                  <a:schemeClr val="tx1"/>
                </a:solidFill>
                <a:effectLst/>
                <a:latin typeface="+mn-lt"/>
                <a:ea typeface="+mn-ea"/>
                <a:cs typeface="+mn-cs"/>
              </a:rPr>
              <a:t>Spain</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2</a:t>
            </a:fld>
            <a:endParaRPr lang="en-US"/>
          </a:p>
        </p:txBody>
      </p:sp>
    </p:spTree>
    <p:extLst>
      <p:ext uri="{BB962C8B-B14F-4D97-AF65-F5344CB8AC3E}">
        <p14:creationId xmlns:p14="http://schemas.microsoft.com/office/powerpoint/2010/main" val="328655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of Teide Peak in Tenerife, Canary Islands.</a:t>
            </a:r>
          </a:p>
        </p:txBody>
      </p:sp>
      <p:sp>
        <p:nvSpPr>
          <p:cNvPr id="4" name="Slide Number Placeholder 3"/>
          <p:cNvSpPr>
            <a:spLocks noGrp="1"/>
          </p:cNvSpPr>
          <p:nvPr>
            <p:ph type="sldNum" sz="quarter" idx="5"/>
          </p:nvPr>
        </p:nvSpPr>
        <p:spPr/>
        <p:txBody>
          <a:bodyPr/>
          <a:lstStyle/>
          <a:p>
            <a:fld id="{494B8FD4-1BEA-4C2D-91C1-F520CCF6FF99}" type="slidenum">
              <a:rPr lang="en-US" smtClean="0"/>
              <a:t>3</a:t>
            </a:fld>
            <a:endParaRPr lang="en-US"/>
          </a:p>
        </p:txBody>
      </p:sp>
    </p:spTree>
    <p:extLst>
      <p:ext uri="{BB962C8B-B14F-4D97-AF65-F5344CB8AC3E}">
        <p14:creationId xmlns:p14="http://schemas.microsoft.com/office/powerpoint/2010/main" val="599776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warmest month is August and the coolest month is January.</a:t>
            </a:r>
          </a:p>
          <a:p>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5</a:t>
            </a:fld>
            <a:endParaRPr lang="en-US"/>
          </a:p>
        </p:txBody>
      </p:sp>
    </p:spTree>
    <p:extLst>
      <p:ext uri="{BB962C8B-B14F-4D97-AF65-F5344CB8AC3E}">
        <p14:creationId xmlns:p14="http://schemas.microsoft.com/office/powerpoint/2010/main" val="2970537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is the wettest month in terms of rainfall.</a:t>
            </a:r>
          </a:p>
          <a:p>
            <a:r>
              <a:rPr lang="en-US" dirty="0"/>
              <a:t>July is the driest month in terms of rainfall.</a:t>
            </a:r>
          </a:p>
        </p:txBody>
      </p:sp>
      <p:sp>
        <p:nvSpPr>
          <p:cNvPr id="4" name="Slide Number Placeholder 3"/>
          <p:cNvSpPr>
            <a:spLocks noGrp="1"/>
          </p:cNvSpPr>
          <p:nvPr>
            <p:ph type="sldNum" sz="quarter" idx="5"/>
          </p:nvPr>
        </p:nvSpPr>
        <p:spPr/>
        <p:txBody>
          <a:bodyPr/>
          <a:lstStyle/>
          <a:p>
            <a:fld id="{494B8FD4-1BEA-4C2D-91C1-F520CCF6FF99}" type="slidenum">
              <a:rPr lang="en-US" smtClean="0"/>
              <a:t>6</a:t>
            </a:fld>
            <a:endParaRPr lang="en-US"/>
          </a:p>
        </p:txBody>
      </p:sp>
    </p:spTree>
    <p:extLst>
      <p:ext uri="{BB962C8B-B14F-4D97-AF65-F5344CB8AC3E}">
        <p14:creationId xmlns:p14="http://schemas.microsoft.com/office/powerpoint/2010/main" val="3634223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7</a:t>
            </a:fld>
            <a:endParaRPr lang="en-US"/>
          </a:p>
        </p:txBody>
      </p:sp>
    </p:spTree>
    <p:extLst>
      <p:ext uri="{BB962C8B-B14F-4D97-AF65-F5344CB8AC3E}">
        <p14:creationId xmlns:p14="http://schemas.microsoft.com/office/powerpoint/2010/main" val="654124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July and August receives the most sunshine, while November, December, January and February receive the least sunshine.</a:t>
            </a:r>
          </a:p>
          <a:p>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8</a:t>
            </a:fld>
            <a:endParaRPr lang="en-US"/>
          </a:p>
        </p:txBody>
      </p:sp>
    </p:spTree>
    <p:extLst>
      <p:ext uri="{BB962C8B-B14F-4D97-AF65-F5344CB8AC3E}">
        <p14:creationId xmlns:p14="http://schemas.microsoft.com/office/powerpoint/2010/main" val="2326321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200" dirty="0">
                <a:latin typeface="Agency FB" panose="020B0503020202020204" pitchFamily="34" charset="0"/>
              </a:rPr>
              <a:t>All areas in the Canary Islands are windy, however, shielded beaches are found to be less windy than open beaches, as illustrated in the picture.</a:t>
            </a:r>
          </a:p>
          <a:p>
            <a:pPr>
              <a:buFont typeface="Wingdings" panose="05000000000000000000" pitchFamily="2" charset="2"/>
              <a:buNone/>
            </a:pPr>
            <a:r>
              <a:rPr lang="en-US" sz="1200" dirty="0">
                <a:latin typeface="Agency FB" panose="020B0503020202020204" pitchFamily="34" charset="0"/>
              </a:rPr>
              <a:t>Picture of shielded beach; </a:t>
            </a:r>
            <a:r>
              <a:rPr lang="en-US" b="0" dirty="0">
                <a:effectLst/>
              </a:rPr>
              <a:t>Playa </a:t>
            </a:r>
            <a:r>
              <a:rPr lang="en-US" b="0" dirty="0" err="1">
                <a:effectLst/>
              </a:rPr>
              <a:t>Amadores</a:t>
            </a:r>
            <a:r>
              <a:rPr lang="en-US" sz="1200" b="0" i="0" kern="1200" dirty="0">
                <a:solidFill>
                  <a:schemeClr val="tx1"/>
                </a:solidFill>
                <a:effectLst/>
                <a:latin typeface="+mn-lt"/>
                <a:ea typeface="+mn-ea"/>
                <a:cs typeface="+mn-cs"/>
              </a:rPr>
              <a:t>.</a:t>
            </a:r>
            <a:endParaRPr lang="en-US" sz="1200" dirty="0">
              <a:latin typeface="Agency FB" panose="020B0503020202020204" pitchFamily="34" charset="0"/>
            </a:endParaRPr>
          </a:p>
        </p:txBody>
      </p:sp>
      <p:sp>
        <p:nvSpPr>
          <p:cNvPr id="4" name="Slide Number Placeholder 3"/>
          <p:cNvSpPr>
            <a:spLocks noGrp="1"/>
          </p:cNvSpPr>
          <p:nvPr>
            <p:ph type="sldNum" sz="quarter" idx="5"/>
          </p:nvPr>
        </p:nvSpPr>
        <p:spPr/>
        <p:txBody>
          <a:bodyPr/>
          <a:lstStyle/>
          <a:p>
            <a:fld id="{494B8FD4-1BEA-4C2D-91C1-F520CCF6FF99}" type="slidenum">
              <a:rPr lang="en-US" smtClean="0"/>
              <a:t>9</a:t>
            </a:fld>
            <a:endParaRPr lang="en-US"/>
          </a:p>
        </p:txBody>
      </p:sp>
    </p:spTree>
    <p:extLst>
      <p:ext uri="{BB962C8B-B14F-4D97-AF65-F5344CB8AC3E}">
        <p14:creationId xmlns:p14="http://schemas.microsoft.com/office/powerpoint/2010/main" val="824251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Picture illustrating Azores High’s zone of influence over the Atlantic Ocean</a:t>
            </a:r>
          </a:p>
          <a:p>
            <a:r>
              <a:rPr lang="en-US" dirty="0"/>
              <a:t/>
            </a:r>
            <a:br>
              <a:rPr lang="en-US" dirty="0"/>
            </a:br>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10</a:t>
            </a:fld>
            <a:endParaRPr lang="en-US"/>
          </a:p>
        </p:txBody>
      </p:sp>
    </p:spTree>
    <p:extLst>
      <p:ext uri="{BB962C8B-B14F-4D97-AF65-F5344CB8AC3E}">
        <p14:creationId xmlns:p14="http://schemas.microsoft.com/office/powerpoint/2010/main" val="3573272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FF00"/>
                </a:solidFill>
                <a:latin typeface="Agency FB" panose="020B0503020202020204" pitchFamily="34" charset="0"/>
              </a:rPr>
              <a:t>North Atlantic Oscillation,</a:t>
            </a:r>
            <a:r>
              <a:rPr lang="en-US" sz="1200" baseline="0" dirty="0">
                <a:solidFill>
                  <a:srgbClr val="FFFF00"/>
                </a:solidFill>
                <a:latin typeface="Agency FB" panose="020B0503020202020204" pitchFamily="34" charset="0"/>
              </a:rPr>
              <a:t> can either be positive or negative based on the movement of winds.</a:t>
            </a:r>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11</a:t>
            </a:fld>
            <a:endParaRPr lang="en-US"/>
          </a:p>
        </p:txBody>
      </p:sp>
    </p:spTree>
    <p:extLst>
      <p:ext uri="{BB962C8B-B14F-4D97-AF65-F5344CB8AC3E}">
        <p14:creationId xmlns:p14="http://schemas.microsoft.com/office/powerpoint/2010/main" val="2705756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FF00"/>
                </a:solidFill>
                <a:latin typeface="Agency FB" panose="020B0503020202020204" pitchFamily="34" charset="0"/>
              </a:rPr>
              <a:t>The Northern</a:t>
            </a:r>
            <a:r>
              <a:rPr lang="en-US" sz="1200" baseline="0" dirty="0">
                <a:solidFill>
                  <a:srgbClr val="FFFF00"/>
                </a:solidFill>
                <a:latin typeface="Agency FB" panose="020B0503020202020204" pitchFamily="34" charset="0"/>
              </a:rPr>
              <a:t> parts are higher than Southern areas.</a:t>
            </a:r>
          </a:p>
          <a:p>
            <a:r>
              <a:rPr lang="en-US" sz="1200" baseline="0" dirty="0">
                <a:solidFill>
                  <a:srgbClr val="FFFF00"/>
                </a:solidFill>
                <a:latin typeface="Agency FB" panose="020B0503020202020204" pitchFamily="34" charset="0"/>
              </a:rPr>
              <a:t>Applies the concept of windward and leeward sides of a mountain.</a:t>
            </a:r>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12</a:t>
            </a:fld>
            <a:endParaRPr lang="en-US"/>
          </a:p>
        </p:txBody>
      </p:sp>
    </p:spTree>
    <p:extLst>
      <p:ext uri="{BB962C8B-B14F-4D97-AF65-F5344CB8AC3E}">
        <p14:creationId xmlns:p14="http://schemas.microsoft.com/office/powerpoint/2010/main" val="1743465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4B8FD4-1BEA-4C2D-91C1-F520CCF6FF99}" type="slidenum">
              <a:rPr lang="en-US" smtClean="0"/>
              <a:t>13</a:t>
            </a:fld>
            <a:endParaRPr lang="en-US"/>
          </a:p>
        </p:txBody>
      </p:sp>
    </p:spTree>
    <p:extLst>
      <p:ext uri="{BB962C8B-B14F-4D97-AF65-F5344CB8AC3E}">
        <p14:creationId xmlns:p14="http://schemas.microsoft.com/office/powerpoint/2010/main" val="1138244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7/29/2019</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hyperlink" Target="doi:%2010.1175/1520-0442(2001)014%3c3889:iotnao%3e2.0.co;2" TargetMode="External"/><Relationship Id="rId3" Type="http://schemas.openxmlformats.org/officeDocument/2006/relationships/hyperlink" Target="https://www.britannica.com/place/Canary-Islands" TargetMode="External"/><Relationship Id="rId7" Type="http://schemas.openxmlformats.org/officeDocument/2006/relationships/hyperlink" Target="http://starexcursions.com/en/the-trade-winds/"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worlddata.info/europe/spain/climate-canary-islands.php" TargetMode="External"/><Relationship Id="rId5" Type="http://schemas.openxmlformats.org/officeDocument/2006/relationships/hyperlink" Target="https://weather-and-climate.com/average-monthly-Rainfall-Temperature-Sunshine,puerto-rico,Spain" TargetMode="External"/><Relationship Id="rId4" Type="http://schemas.openxmlformats.org/officeDocument/2006/relationships/hyperlink" Target="https://www.travelling.cloud/2018/08/least-windy-canary-island.html?m=1" TargetMode="External"/><Relationship Id="rId9" Type="http://schemas.openxmlformats.org/officeDocument/2006/relationships/hyperlink" Target="https://www.quora.com/What-factors-affect-the-weather-in-the-Canary-Island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80E978-248F-4848-8A05-51778F905F52}"/>
              </a:ext>
            </a:extLst>
          </p:cNvPr>
          <p:cNvSpPr>
            <a:spLocks noGrp="1"/>
          </p:cNvSpPr>
          <p:nvPr>
            <p:ph type="ctrTitle"/>
          </p:nvPr>
        </p:nvSpPr>
        <p:spPr>
          <a:xfrm>
            <a:off x="520908" y="2207301"/>
            <a:ext cx="11150184" cy="1221699"/>
          </a:xfrm>
        </p:spPr>
        <p:txBody>
          <a:bodyPr>
            <a:normAutofit/>
          </a:bodyPr>
          <a:lstStyle/>
          <a:p>
            <a:r>
              <a:rPr lang="en-US" sz="6000" dirty="0">
                <a:latin typeface="Agency FB" panose="020B0503020202020204" pitchFamily="34" charset="0"/>
              </a:rPr>
              <a:t>canary islands climate case study</a:t>
            </a:r>
            <a:endParaRPr lang="en-US" sz="6000" dirty="0"/>
          </a:p>
        </p:txBody>
      </p:sp>
      <p:sp>
        <p:nvSpPr>
          <p:cNvPr id="3" name="Subtitle 2">
            <a:extLst>
              <a:ext uri="{FF2B5EF4-FFF2-40B4-BE49-F238E27FC236}">
                <a16:creationId xmlns:a16="http://schemas.microsoft.com/office/drawing/2014/main" xmlns="" id="{38ADB618-C3D4-49BF-90DE-AB9047C9B497}"/>
              </a:ext>
            </a:extLst>
          </p:cNvPr>
          <p:cNvSpPr>
            <a:spLocks noGrp="1"/>
          </p:cNvSpPr>
          <p:nvPr>
            <p:ph type="subTitle" idx="1"/>
          </p:nvPr>
        </p:nvSpPr>
        <p:spPr>
          <a:xfrm>
            <a:off x="4169763" y="4253459"/>
            <a:ext cx="3852473" cy="1441320"/>
          </a:xfrm>
        </p:spPr>
        <p:txBody>
          <a:bodyPr/>
          <a:lstStyle/>
          <a:p>
            <a:pPr algn="l"/>
            <a:r>
              <a:rPr lang="en-US" dirty="0">
                <a:latin typeface="Agency FB" panose="020B0503020202020204" pitchFamily="34" charset="0"/>
              </a:rPr>
              <a:t>Presented by: </a:t>
            </a:r>
          </a:p>
        </p:txBody>
      </p:sp>
    </p:spTree>
    <p:extLst>
      <p:ext uri="{BB962C8B-B14F-4D97-AF65-F5344CB8AC3E}">
        <p14:creationId xmlns:p14="http://schemas.microsoft.com/office/powerpoint/2010/main" val="1537416767"/>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4A44DB87-D289-49BE-BC3D-C5C51320D278}"/>
              </a:ext>
            </a:extLst>
          </p:cNvPr>
          <p:cNvSpPr>
            <a:spLocks noGrp="1"/>
          </p:cNvSpPr>
          <p:nvPr>
            <p:ph type="body" idx="1"/>
          </p:nvPr>
        </p:nvSpPr>
        <p:spPr>
          <a:xfrm>
            <a:off x="4912690" y="697043"/>
            <a:ext cx="2355972" cy="823912"/>
          </a:xfrm>
        </p:spPr>
        <p:txBody>
          <a:bodyPr>
            <a:normAutofit/>
          </a:bodyPr>
          <a:lstStyle/>
          <a:p>
            <a:r>
              <a:rPr lang="en-US" sz="2800" dirty="0">
                <a:solidFill>
                  <a:srgbClr val="FFFF00"/>
                </a:solidFill>
                <a:latin typeface="Agency FB" panose="020B0503020202020204" pitchFamily="34" charset="0"/>
              </a:rPr>
              <a:t>Physical Location</a:t>
            </a:r>
          </a:p>
        </p:txBody>
      </p:sp>
      <p:sp>
        <p:nvSpPr>
          <p:cNvPr id="5" name="Content Placeholder 4">
            <a:extLst>
              <a:ext uri="{FF2B5EF4-FFF2-40B4-BE49-F238E27FC236}">
                <a16:creationId xmlns:a16="http://schemas.microsoft.com/office/drawing/2014/main" xmlns="" id="{C30CA9EF-E54B-45A5-82F8-50CE8A6568BE}"/>
              </a:ext>
            </a:extLst>
          </p:cNvPr>
          <p:cNvSpPr>
            <a:spLocks noGrp="1"/>
          </p:cNvSpPr>
          <p:nvPr>
            <p:ph sz="half" idx="2"/>
          </p:nvPr>
        </p:nvSpPr>
        <p:spPr>
          <a:xfrm>
            <a:off x="1081221" y="1962892"/>
            <a:ext cx="10353760" cy="3567000"/>
          </a:xfrm>
        </p:spPr>
        <p:txBody>
          <a:bodyPr>
            <a:normAutofit/>
          </a:bodyPr>
          <a:lstStyle/>
          <a:p>
            <a:pPr>
              <a:buFont typeface="Wingdings" panose="05000000000000000000" pitchFamily="2" charset="2"/>
              <a:buChar char="v"/>
            </a:pPr>
            <a:r>
              <a:rPr lang="en-US" sz="2400" dirty="0">
                <a:latin typeface="Agency FB" panose="020B0503020202020204" pitchFamily="34" charset="0"/>
              </a:rPr>
              <a:t>Canary islands is one of the areas in Spain with the warmest climate. </a:t>
            </a:r>
          </a:p>
          <a:p>
            <a:pPr>
              <a:buFont typeface="Wingdings" panose="05000000000000000000" pitchFamily="2" charset="2"/>
              <a:buChar char="v"/>
            </a:pPr>
            <a:r>
              <a:rPr lang="en-US" sz="2400" dirty="0">
                <a:latin typeface="Agency FB" panose="020B0503020202020204" pitchFamily="34" charset="0"/>
              </a:rPr>
              <a:t>The area is sectioned in to two regions, east and west.</a:t>
            </a:r>
          </a:p>
          <a:p>
            <a:pPr>
              <a:buFont typeface="Wingdings" panose="05000000000000000000" pitchFamily="2" charset="2"/>
              <a:buChar char="v"/>
            </a:pPr>
            <a:r>
              <a:rPr lang="en-US" sz="2400" dirty="0">
                <a:latin typeface="Agency FB" panose="020B0503020202020204" pitchFamily="34" charset="0"/>
              </a:rPr>
              <a:t>The western region consists of Tenerife, Gran </a:t>
            </a:r>
            <a:r>
              <a:rPr lang="en-US" sz="2400" dirty="0" err="1">
                <a:latin typeface="Agency FB" panose="020B0503020202020204" pitchFamily="34" charset="0"/>
              </a:rPr>
              <a:t>Canaria</a:t>
            </a:r>
            <a:r>
              <a:rPr lang="en-US" sz="2400" dirty="0">
                <a:latin typeface="Agency FB" panose="020B0503020202020204" pitchFamily="34" charset="0"/>
              </a:rPr>
              <a:t>, La Palma, La Gomera, and Ferro islands, with mountain peaks erected from a subterranean ocean floor. </a:t>
            </a:r>
          </a:p>
          <a:p>
            <a:pPr>
              <a:buFont typeface="Wingdings" panose="05000000000000000000" pitchFamily="2" charset="2"/>
              <a:buChar char="v"/>
            </a:pPr>
            <a:r>
              <a:rPr lang="en-US" sz="2400" dirty="0">
                <a:latin typeface="Agency FB" panose="020B0503020202020204" pitchFamily="34" charset="0"/>
              </a:rPr>
              <a:t>The eastern group comprises Lanzarote, Fuerteventura Island, and submarine plateau, the Canary Ridge, (Rodriguez, 2019).</a:t>
            </a:r>
            <a:endParaRPr lang="en-US" sz="2400" dirty="0"/>
          </a:p>
        </p:txBody>
      </p:sp>
    </p:spTree>
    <p:extLst>
      <p:ext uri="{BB962C8B-B14F-4D97-AF65-F5344CB8AC3E}">
        <p14:creationId xmlns:p14="http://schemas.microsoft.com/office/powerpoint/2010/main" val="3552854139"/>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4A44DB87-D289-49BE-BC3D-C5C51320D278}"/>
              </a:ext>
            </a:extLst>
          </p:cNvPr>
          <p:cNvSpPr>
            <a:spLocks noGrp="1"/>
          </p:cNvSpPr>
          <p:nvPr>
            <p:ph type="body" idx="1"/>
          </p:nvPr>
        </p:nvSpPr>
        <p:spPr>
          <a:xfrm>
            <a:off x="5886776" y="402457"/>
            <a:ext cx="1147969" cy="823912"/>
          </a:xfrm>
        </p:spPr>
        <p:txBody>
          <a:bodyPr>
            <a:normAutofit/>
          </a:bodyPr>
          <a:lstStyle/>
          <a:p>
            <a:r>
              <a:rPr lang="en-US" sz="2800" dirty="0">
                <a:solidFill>
                  <a:srgbClr val="FFFF00"/>
                </a:solidFill>
                <a:latin typeface="Agency FB" panose="020B0503020202020204" pitchFamily="34" charset="0"/>
              </a:rPr>
              <a:t>Geology</a:t>
            </a:r>
          </a:p>
        </p:txBody>
      </p:sp>
      <p:sp>
        <p:nvSpPr>
          <p:cNvPr id="5" name="Content Placeholder 4">
            <a:extLst>
              <a:ext uri="{FF2B5EF4-FFF2-40B4-BE49-F238E27FC236}">
                <a16:creationId xmlns:a16="http://schemas.microsoft.com/office/drawing/2014/main" xmlns="" id="{C30CA9EF-E54B-45A5-82F8-50CE8A6568BE}"/>
              </a:ext>
            </a:extLst>
          </p:cNvPr>
          <p:cNvSpPr>
            <a:spLocks noGrp="1"/>
          </p:cNvSpPr>
          <p:nvPr>
            <p:ph sz="half" idx="2"/>
          </p:nvPr>
        </p:nvSpPr>
        <p:spPr>
          <a:xfrm>
            <a:off x="913795" y="1937134"/>
            <a:ext cx="5546965" cy="3336168"/>
          </a:xfrm>
        </p:spPr>
        <p:txBody>
          <a:bodyPr>
            <a:normAutofit/>
          </a:bodyPr>
          <a:lstStyle/>
          <a:p>
            <a:pPr>
              <a:buFont typeface="Wingdings" panose="05000000000000000000" pitchFamily="2" charset="2"/>
              <a:buChar char="v"/>
            </a:pPr>
            <a:r>
              <a:rPr lang="en-US" sz="2400" dirty="0">
                <a:latin typeface="Agency FB" panose="020B0503020202020204" pitchFamily="34" charset="0"/>
              </a:rPr>
              <a:t>Canary islands were formed from volcanic activities.</a:t>
            </a:r>
          </a:p>
          <a:p>
            <a:pPr>
              <a:buFont typeface="Wingdings" panose="05000000000000000000" pitchFamily="2" charset="2"/>
              <a:buChar char="v"/>
            </a:pPr>
            <a:r>
              <a:rPr lang="en-US" sz="2400" dirty="0">
                <a:latin typeface="Agency FB" panose="020B0503020202020204" pitchFamily="34" charset="0"/>
              </a:rPr>
              <a:t>The western regions rises up to 4000 feet.</a:t>
            </a:r>
          </a:p>
          <a:p>
            <a:pPr>
              <a:buFont typeface="Wingdings" panose="05000000000000000000" pitchFamily="2" charset="2"/>
              <a:buChar char="v"/>
            </a:pPr>
            <a:r>
              <a:rPr lang="en-US" sz="2400" dirty="0">
                <a:latin typeface="Agency FB" panose="020B0503020202020204" pitchFamily="34" charset="0"/>
              </a:rPr>
              <a:t>The eastern region having its highest at 12,198 feet.</a:t>
            </a:r>
          </a:p>
          <a:p>
            <a:pPr>
              <a:buFont typeface="Wingdings" panose="05000000000000000000" pitchFamily="2" charset="2"/>
              <a:buChar char="v"/>
            </a:pPr>
            <a:r>
              <a:rPr lang="en-US" sz="2400" dirty="0">
                <a:latin typeface="Agency FB" panose="020B0503020202020204" pitchFamily="34" charset="0"/>
              </a:rPr>
              <a:t>The entire region is dominated by mafic rocks, (Rodriguez, 2019).</a:t>
            </a:r>
          </a:p>
        </p:txBody>
      </p:sp>
      <p:pic>
        <p:nvPicPr>
          <p:cNvPr id="2" name="Picture 1">
            <a:extLst>
              <a:ext uri="{FF2B5EF4-FFF2-40B4-BE49-F238E27FC236}">
                <a16:creationId xmlns:a16="http://schemas.microsoft.com/office/drawing/2014/main" xmlns="" id="{FE02376F-6E90-4BB0-B289-EBDB2A680D0D}"/>
              </a:ext>
            </a:extLst>
          </p:cNvPr>
          <p:cNvPicPr>
            <a:picLocks noChangeAspect="1"/>
          </p:cNvPicPr>
          <p:nvPr/>
        </p:nvPicPr>
        <p:blipFill>
          <a:blip r:embed="rId3"/>
          <a:stretch>
            <a:fillRect/>
          </a:stretch>
        </p:blipFill>
        <p:spPr>
          <a:xfrm>
            <a:off x="6611820" y="1937134"/>
            <a:ext cx="5238750" cy="3102664"/>
          </a:xfrm>
          <a:prstGeom prst="rect">
            <a:avLst/>
          </a:prstGeom>
          <a:ln>
            <a:noFill/>
          </a:ln>
          <a:effectLst>
            <a:softEdge rad="112500"/>
          </a:effectLst>
        </p:spPr>
      </p:pic>
    </p:spTree>
    <p:extLst>
      <p:ext uri="{BB962C8B-B14F-4D97-AF65-F5344CB8AC3E}">
        <p14:creationId xmlns:p14="http://schemas.microsoft.com/office/powerpoint/2010/main" val="1932150352"/>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4A44DB87-D289-49BE-BC3D-C5C51320D278}"/>
              </a:ext>
            </a:extLst>
          </p:cNvPr>
          <p:cNvSpPr>
            <a:spLocks noGrp="1"/>
          </p:cNvSpPr>
          <p:nvPr>
            <p:ph type="body" idx="1"/>
          </p:nvPr>
        </p:nvSpPr>
        <p:spPr>
          <a:xfrm>
            <a:off x="5136222" y="379752"/>
            <a:ext cx="1919556" cy="823912"/>
          </a:xfrm>
        </p:spPr>
        <p:txBody>
          <a:bodyPr>
            <a:normAutofit fontScale="92500"/>
          </a:bodyPr>
          <a:lstStyle/>
          <a:p>
            <a:r>
              <a:rPr lang="en-US" sz="2800" dirty="0">
                <a:solidFill>
                  <a:srgbClr val="FFFF00"/>
                </a:solidFill>
                <a:latin typeface="Agency FB" panose="020B0503020202020204" pitchFamily="34" charset="0"/>
              </a:rPr>
              <a:t>Climate Outline</a:t>
            </a:r>
          </a:p>
        </p:txBody>
      </p:sp>
      <p:sp>
        <p:nvSpPr>
          <p:cNvPr id="5" name="Content Placeholder 4">
            <a:extLst>
              <a:ext uri="{FF2B5EF4-FFF2-40B4-BE49-F238E27FC236}">
                <a16:creationId xmlns:a16="http://schemas.microsoft.com/office/drawing/2014/main" xmlns="" id="{C30CA9EF-E54B-45A5-82F8-50CE8A6568BE}"/>
              </a:ext>
            </a:extLst>
          </p:cNvPr>
          <p:cNvSpPr>
            <a:spLocks noGrp="1"/>
          </p:cNvSpPr>
          <p:nvPr>
            <p:ph sz="half" idx="2"/>
          </p:nvPr>
        </p:nvSpPr>
        <p:spPr>
          <a:xfrm>
            <a:off x="919120" y="1576525"/>
            <a:ext cx="10353760" cy="3871237"/>
          </a:xfrm>
        </p:spPr>
        <p:txBody>
          <a:bodyPr>
            <a:normAutofit/>
          </a:bodyPr>
          <a:lstStyle/>
          <a:p>
            <a:pPr marL="0" indent="0">
              <a:buNone/>
            </a:pPr>
            <a:r>
              <a:rPr lang="en-US" sz="2400" dirty="0">
                <a:latin typeface="Agency FB" panose="020B0503020202020204" pitchFamily="34" charset="0"/>
              </a:rPr>
              <a:t>The climate of Canary Islands, is averaged monthly for provinces as representation of Canary Islands and a few instances covering the entire island’s averages. The points of interest that sum up the subtropical climate include;</a:t>
            </a:r>
          </a:p>
          <a:p>
            <a:pPr>
              <a:buFont typeface="Wingdings" panose="05000000000000000000" pitchFamily="2" charset="2"/>
              <a:buChar char="v"/>
            </a:pPr>
            <a:r>
              <a:rPr lang="en-US" sz="2400" dirty="0">
                <a:latin typeface="Agency FB" panose="020B0503020202020204" pitchFamily="34" charset="0"/>
              </a:rPr>
              <a:t>Temperatures.</a:t>
            </a:r>
          </a:p>
          <a:p>
            <a:pPr>
              <a:buFont typeface="Wingdings" panose="05000000000000000000" pitchFamily="2" charset="2"/>
              <a:buChar char="v"/>
            </a:pPr>
            <a:r>
              <a:rPr lang="en-US" sz="2400" dirty="0">
                <a:latin typeface="Agency FB" panose="020B0503020202020204" pitchFamily="34" charset="0"/>
              </a:rPr>
              <a:t>Precipitation (Rainfall &amp; Humidity).</a:t>
            </a:r>
          </a:p>
          <a:p>
            <a:pPr>
              <a:buFont typeface="Wingdings" panose="05000000000000000000" pitchFamily="2" charset="2"/>
              <a:buChar char="v"/>
            </a:pPr>
            <a:r>
              <a:rPr lang="en-US" sz="2400" dirty="0">
                <a:latin typeface="Agency FB" panose="020B0503020202020204" pitchFamily="34" charset="0"/>
              </a:rPr>
              <a:t>Amount of sunshine. </a:t>
            </a:r>
          </a:p>
          <a:p>
            <a:pPr>
              <a:buFont typeface="Wingdings" panose="05000000000000000000" pitchFamily="2" charset="2"/>
              <a:buChar char="v"/>
            </a:pPr>
            <a:r>
              <a:rPr lang="en-US" sz="2400" dirty="0">
                <a:latin typeface="Agency FB" panose="020B0503020202020204" pitchFamily="34" charset="0"/>
              </a:rPr>
              <a:t>Wind speeds.</a:t>
            </a:r>
          </a:p>
        </p:txBody>
      </p:sp>
    </p:spTree>
    <p:extLst>
      <p:ext uri="{BB962C8B-B14F-4D97-AF65-F5344CB8AC3E}">
        <p14:creationId xmlns:p14="http://schemas.microsoft.com/office/powerpoint/2010/main" val="1449768782"/>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1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76766-46D0-49DA-8271-F29C963A51C5}"/>
              </a:ext>
            </a:extLst>
          </p:cNvPr>
          <p:cNvSpPr>
            <a:spLocks noGrp="1"/>
          </p:cNvSpPr>
          <p:nvPr>
            <p:ph type="title"/>
          </p:nvPr>
        </p:nvSpPr>
        <p:spPr>
          <a:xfrm>
            <a:off x="913795" y="914400"/>
            <a:ext cx="2563501" cy="1021521"/>
          </a:xfrm>
        </p:spPr>
        <p:txBody>
          <a:bodyPr>
            <a:normAutofit/>
          </a:bodyPr>
          <a:lstStyle/>
          <a:p>
            <a:pPr algn="l"/>
            <a:r>
              <a:rPr lang="en-US" sz="2400" dirty="0">
                <a:effectLst>
                  <a:outerShdw blurRad="38100" dist="38100" dir="2700000" algn="tl">
                    <a:srgbClr val="000000">
                      <a:alpha val="43137"/>
                    </a:srgbClr>
                  </a:outerShdw>
                </a:effectLst>
                <a:latin typeface="Agency FB" panose="020B0503020202020204" pitchFamily="34" charset="0"/>
              </a:rPr>
              <a:t>1. Temperatures</a:t>
            </a:r>
            <a:endParaRPr lang="en-US" sz="2400" dirty="0">
              <a:effectLst>
                <a:outerShdw blurRad="38100" dist="38100" dir="2700000" algn="tl">
                  <a:srgbClr val="000000">
                    <a:alpha val="43137"/>
                  </a:srgbClr>
                </a:outerShdw>
              </a:effectLst>
            </a:endParaRPr>
          </a:p>
        </p:txBody>
      </p:sp>
      <p:sp>
        <p:nvSpPr>
          <p:cNvPr id="4" name="Content Placeholder 3">
            <a:extLst>
              <a:ext uri="{FF2B5EF4-FFF2-40B4-BE49-F238E27FC236}">
                <a16:creationId xmlns:a16="http://schemas.microsoft.com/office/drawing/2014/main" xmlns="" id="{0FAA705A-B93B-4927-AA0F-FC87111EE78C}"/>
              </a:ext>
            </a:extLst>
          </p:cNvPr>
          <p:cNvSpPr>
            <a:spLocks noGrp="1"/>
          </p:cNvSpPr>
          <p:nvPr>
            <p:ph sz="half" idx="1"/>
          </p:nvPr>
        </p:nvSpPr>
        <p:spPr>
          <a:xfrm>
            <a:off x="913794" y="2088319"/>
            <a:ext cx="5847613" cy="3702881"/>
          </a:xfrm>
        </p:spPr>
        <p:txBody>
          <a:bodyPr>
            <a:normAutofit/>
          </a:bodyPr>
          <a:lstStyle/>
          <a:p>
            <a:pPr>
              <a:buFont typeface="Wingdings" panose="05000000000000000000" pitchFamily="2" charset="2"/>
              <a:buChar char="v"/>
            </a:pPr>
            <a:r>
              <a:rPr lang="en-US" sz="2400" dirty="0">
                <a:latin typeface="Agency FB" panose="020B0503020202020204" pitchFamily="34" charset="0"/>
              </a:rPr>
              <a:t>January, February, March, April, May, June, November And December </a:t>
            </a:r>
            <a:r>
              <a:rPr lang="en-US" sz="2400" dirty="0">
                <a:effectLst/>
                <a:latin typeface="Agency FB" panose="020B0503020202020204" pitchFamily="34" charset="0"/>
              </a:rPr>
              <a:t>are most likely to experience best weathers with an attractive average temperatures that fall between 20 degrees and 25 degrees, (World Weather &amp; Climate, 2019)</a:t>
            </a:r>
          </a:p>
          <a:p>
            <a:pPr>
              <a:buFont typeface="Wingdings" panose="05000000000000000000" pitchFamily="2" charset="2"/>
              <a:buChar char="v"/>
            </a:pPr>
            <a:endParaRPr lang="en-US" sz="2400" dirty="0">
              <a:effectLst/>
              <a:latin typeface="Agency FB" panose="020B0503020202020204" pitchFamily="34" charset="0"/>
            </a:endParaRPr>
          </a:p>
        </p:txBody>
      </p:sp>
      <p:pic>
        <p:nvPicPr>
          <p:cNvPr id="9" name="Content Placeholder 8">
            <a:extLst>
              <a:ext uri="{FF2B5EF4-FFF2-40B4-BE49-F238E27FC236}">
                <a16:creationId xmlns:a16="http://schemas.microsoft.com/office/drawing/2014/main" xmlns="" id="{3514BD71-C6AC-4576-8D5D-C275ADB66F72}"/>
              </a:ext>
            </a:extLst>
          </p:cNvPr>
          <p:cNvPicPr>
            <a:picLocks noGrp="1" noChangeAspect="1"/>
          </p:cNvPicPr>
          <p:nvPr>
            <p:ph sz="half" idx="2"/>
          </p:nvPr>
        </p:nvPicPr>
        <p:blipFill>
          <a:blip r:embed="rId3"/>
          <a:stretch>
            <a:fillRect/>
          </a:stretch>
        </p:blipFill>
        <p:spPr>
          <a:xfrm>
            <a:off x="7173533" y="2088319"/>
            <a:ext cx="4790939" cy="320274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05260598"/>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76766-46D0-49DA-8271-F29C963A51C5}"/>
              </a:ext>
            </a:extLst>
          </p:cNvPr>
          <p:cNvSpPr>
            <a:spLocks noGrp="1"/>
          </p:cNvSpPr>
          <p:nvPr>
            <p:ph type="title"/>
          </p:nvPr>
        </p:nvSpPr>
        <p:spPr>
          <a:xfrm>
            <a:off x="913795" y="914400"/>
            <a:ext cx="2563501" cy="1021521"/>
          </a:xfrm>
        </p:spPr>
        <p:txBody>
          <a:bodyPr>
            <a:normAutofit/>
          </a:bodyPr>
          <a:lstStyle/>
          <a:p>
            <a:pPr algn="l"/>
            <a:r>
              <a:rPr lang="en-US" sz="2400" dirty="0">
                <a:effectLst>
                  <a:outerShdw blurRad="38100" dist="38100" dir="2700000" algn="tl">
                    <a:srgbClr val="000000">
                      <a:alpha val="43137"/>
                    </a:srgbClr>
                  </a:outerShdw>
                </a:effectLst>
                <a:latin typeface="Agency FB" panose="020B0503020202020204" pitchFamily="34" charset="0"/>
              </a:rPr>
              <a:t>2. PRECIPITATION</a:t>
            </a:r>
            <a:endParaRPr lang="en-US" sz="2400" dirty="0">
              <a:effectLst>
                <a:outerShdw blurRad="38100" dist="38100" dir="2700000" algn="tl">
                  <a:srgbClr val="000000">
                    <a:alpha val="43137"/>
                  </a:srgbClr>
                </a:outerShdw>
              </a:effectLst>
            </a:endParaRPr>
          </a:p>
        </p:txBody>
      </p:sp>
      <p:sp>
        <p:nvSpPr>
          <p:cNvPr id="4" name="Content Placeholder 3">
            <a:extLst>
              <a:ext uri="{FF2B5EF4-FFF2-40B4-BE49-F238E27FC236}">
                <a16:creationId xmlns:a16="http://schemas.microsoft.com/office/drawing/2014/main" xmlns="" id="{0FAA705A-B93B-4927-AA0F-FC87111EE78C}"/>
              </a:ext>
            </a:extLst>
          </p:cNvPr>
          <p:cNvSpPr>
            <a:spLocks noGrp="1"/>
          </p:cNvSpPr>
          <p:nvPr>
            <p:ph sz="half" idx="1"/>
          </p:nvPr>
        </p:nvSpPr>
        <p:spPr>
          <a:xfrm>
            <a:off x="887432" y="2088319"/>
            <a:ext cx="5847613" cy="3702881"/>
          </a:xfrm>
        </p:spPr>
        <p:txBody>
          <a:bodyPr>
            <a:normAutofit/>
          </a:bodyPr>
          <a:lstStyle/>
          <a:p>
            <a:pPr marL="457200" indent="-457200">
              <a:buFont typeface="+mj-lt"/>
              <a:buAutoNum type="alphaLcParenR"/>
            </a:pPr>
            <a:r>
              <a:rPr lang="en-US" sz="2400" b="1" dirty="0">
                <a:effectLst/>
                <a:latin typeface="Agency FB" panose="020B0503020202020204" pitchFamily="34" charset="0"/>
              </a:rPr>
              <a:t>Rainfall</a:t>
            </a:r>
          </a:p>
          <a:p>
            <a:pPr>
              <a:buFont typeface="Wingdings" panose="05000000000000000000" pitchFamily="2" charset="2"/>
              <a:buChar char="v"/>
            </a:pPr>
            <a:r>
              <a:rPr lang="en-US" sz="2400" dirty="0">
                <a:effectLst/>
                <a:latin typeface="Agency FB" panose="020B0503020202020204" pitchFamily="34" charset="0"/>
              </a:rPr>
              <a:t>Rainy days per month vary, where precipitation becomes high during the end and beginning of the year.</a:t>
            </a:r>
          </a:p>
          <a:p>
            <a:pPr>
              <a:buFont typeface="Wingdings" panose="05000000000000000000" pitchFamily="2" charset="2"/>
              <a:buChar char="v"/>
            </a:pPr>
            <a:r>
              <a:rPr lang="en-US" sz="2400" dirty="0">
                <a:effectLst/>
                <a:latin typeface="Agency FB" panose="020B0503020202020204" pitchFamily="34" charset="0"/>
              </a:rPr>
              <a:t>The month with the highest average rainy days is approximately 5 days, with the lowest being below 1 day, (WorldData, 2019).</a:t>
            </a:r>
          </a:p>
          <a:p>
            <a:pPr marL="0" indent="0">
              <a:buNone/>
            </a:pPr>
            <a:endParaRPr lang="en-US" sz="2400" dirty="0">
              <a:effectLst/>
              <a:latin typeface="Agency FB" panose="020B0503020202020204" pitchFamily="34" charset="0"/>
            </a:endParaRPr>
          </a:p>
          <a:p>
            <a:pPr marL="0" indent="0">
              <a:buNone/>
            </a:pPr>
            <a:endParaRPr lang="en-US" sz="2400" dirty="0">
              <a:effectLst/>
              <a:latin typeface="Agency FB" panose="020B0503020202020204" pitchFamily="34" charset="0"/>
            </a:endParaRPr>
          </a:p>
        </p:txBody>
      </p:sp>
      <p:pic>
        <p:nvPicPr>
          <p:cNvPr id="6" name="Content Placeholder 5">
            <a:extLst>
              <a:ext uri="{FF2B5EF4-FFF2-40B4-BE49-F238E27FC236}">
                <a16:creationId xmlns:a16="http://schemas.microsoft.com/office/drawing/2014/main" xmlns="" id="{1410CA06-396B-4423-90B7-F4720E6B9687}"/>
              </a:ext>
            </a:extLst>
          </p:cNvPr>
          <p:cNvPicPr>
            <a:picLocks noGrp="1" noChangeAspect="1"/>
          </p:cNvPicPr>
          <p:nvPr>
            <p:ph sz="half" idx="2"/>
          </p:nvPr>
        </p:nvPicPr>
        <p:blipFill>
          <a:blip r:embed="rId3"/>
          <a:stretch>
            <a:fillRect/>
          </a:stretch>
        </p:blipFill>
        <p:spPr>
          <a:xfrm>
            <a:off x="6877319" y="2266683"/>
            <a:ext cx="4584878" cy="2756078"/>
          </a:xfrm>
          <a:prstGeom prst="rect">
            <a:avLst/>
          </a:prstGeom>
        </p:spPr>
      </p:pic>
    </p:spTree>
    <p:extLst>
      <p:ext uri="{BB962C8B-B14F-4D97-AF65-F5344CB8AC3E}">
        <p14:creationId xmlns:p14="http://schemas.microsoft.com/office/powerpoint/2010/main" val="2871969512"/>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7"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76766-46D0-49DA-8271-F29C963A51C5}"/>
              </a:ext>
            </a:extLst>
          </p:cNvPr>
          <p:cNvSpPr>
            <a:spLocks noGrp="1"/>
          </p:cNvSpPr>
          <p:nvPr>
            <p:ph type="title"/>
          </p:nvPr>
        </p:nvSpPr>
        <p:spPr>
          <a:xfrm>
            <a:off x="913795" y="914400"/>
            <a:ext cx="2563501" cy="1021521"/>
          </a:xfrm>
        </p:spPr>
        <p:txBody>
          <a:bodyPr>
            <a:normAutofit/>
          </a:bodyPr>
          <a:lstStyle/>
          <a:p>
            <a:pPr algn="l"/>
            <a:r>
              <a:rPr lang="en-US" sz="2400" dirty="0">
                <a:effectLst>
                  <a:outerShdw blurRad="38100" dist="38100" dir="2700000" algn="tl">
                    <a:srgbClr val="000000">
                      <a:alpha val="43137"/>
                    </a:srgbClr>
                  </a:outerShdw>
                </a:effectLst>
                <a:latin typeface="Agency FB" panose="020B0503020202020204" pitchFamily="34" charset="0"/>
              </a:rPr>
              <a:t>2. PRECIPITATION</a:t>
            </a:r>
            <a:endParaRPr lang="en-US" sz="2400" dirty="0">
              <a:effectLst>
                <a:outerShdw blurRad="38100" dist="38100" dir="2700000" algn="tl">
                  <a:srgbClr val="000000">
                    <a:alpha val="43137"/>
                  </a:srgbClr>
                </a:outerShdw>
              </a:effectLst>
            </a:endParaRPr>
          </a:p>
        </p:txBody>
      </p:sp>
      <p:sp>
        <p:nvSpPr>
          <p:cNvPr id="4" name="Content Placeholder 3">
            <a:extLst>
              <a:ext uri="{FF2B5EF4-FFF2-40B4-BE49-F238E27FC236}">
                <a16:creationId xmlns:a16="http://schemas.microsoft.com/office/drawing/2014/main" xmlns="" id="{0FAA705A-B93B-4927-AA0F-FC87111EE78C}"/>
              </a:ext>
            </a:extLst>
          </p:cNvPr>
          <p:cNvSpPr>
            <a:spLocks noGrp="1"/>
          </p:cNvSpPr>
          <p:nvPr>
            <p:ph sz="half" idx="1"/>
          </p:nvPr>
        </p:nvSpPr>
        <p:spPr>
          <a:xfrm>
            <a:off x="887432" y="2088319"/>
            <a:ext cx="5847613" cy="3702881"/>
          </a:xfrm>
        </p:spPr>
        <p:txBody>
          <a:bodyPr>
            <a:normAutofit/>
          </a:bodyPr>
          <a:lstStyle/>
          <a:p>
            <a:pPr marL="0" indent="0">
              <a:buNone/>
            </a:pPr>
            <a:r>
              <a:rPr lang="en-US" sz="2400" b="1" dirty="0">
                <a:effectLst/>
                <a:latin typeface="Agency FB" panose="020B0503020202020204" pitchFamily="34" charset="0"/>
              </a:rPr>
              <a:t>b)    Humidity</a:t>
            </a:r>
          </a:p>
          <a:p>
            <a:pPr>
              <a:buFont typeface="Wingdings" panose="05000000000000000000" pitchFamily="2" charset="2"/>
              <a:buChar char="v"/>
            </a:pPr>
            <a:r>
              <a:rPr lang="en-US" sz="2400" dirty="0">
                <a:effectLst/>
                <a:latin typeface="Agency FB" panose="020B0503020202020204" pitchFamily="34" charset="0"/>
              </a:rPr>
              <a:t>Based on the rainfall statistics, the amount of relative and absolute humidity is a reflection of averages in the amount of rainfall.</a:t>
            </a:r>
          </a:p>
          <a:p>
            <a:pPr>
              <a:buFont typeface="Wingdings" panose="05000000000000000000" pitchFamily="2" charset="2"/>
              <a:buChar char="v"/>
            </a:pPr>
            <a:r>
              <a:rPr lang="en-US" sz="2400" dirty="0">
                <a:effectLst/>
                <a:latin typeface="Agency FB" panose="020B0503020202020204" pitchFamily="34" charset="0"/>
              </a:rPr>
              <a:t>The average percentages are illustrated as follows, (WorldData, 2019)</a:t>
            </a:r>
          </a:p>
          <a:p>
            <a:pPr marL="0" indent="0">
              <a:buNone/>
            </a:pPr>
            <a:endParaRPr lang="en-US" sz="2400" dirty="0">
              <a:effectLst/>
              <a:latin typeface="Agency FB" panose="020B0503020202020204" pitchFamily="34" charset="0"/>
            </a:endParaRPr>
          </a:p>
        </p:txBody>
      </p:sp>
      <p:pic>
        <p:nvPicPr>
          <p:cNvPr id="7" name="Content Placeholder 6">
            <a:extLst>
              <a:ext uri="{FF2B5EF4-FFF2-40B4-BE49-F238E27FC236}">
                <a16:creationId xmlns:a16="http://schemas.microsoft.com/office/drawing/2014/main" xmlns="" id="{6E32D155-0806-4450-A78B-D026A5667C03}"/>
              </a:ext>
            </a:extLst>
          </p:cNvPr>
          <p:cNvPicPr>
            <a:picLocks noGrp="1" noChangeAspect="1"/>
          </p:cNvPicPr>
          <p:nvPr>
            <p:ph sz="half" idx="2"/>
          </p:nvPr>
        </p:nvPicPr>
        <p:blipFill>
          <a:blip r:embed="rId3"/>
          <a:stretch>
            <a:fillRect/>
          </a:stretch>
        </p:blipFill>
        <p:spPr>
          <a:xfrm>
            <a:off x="7020530" y="1150106"/>
            <a:ext cx="4257675" cy="1876425"/>
          </a:xfrm>
          <a:prstGeom prst="rect">
            <a:avLst/>
          </a:prstGeom>
        </p:spPr>
      </p:pic>
      <p:pic>
        <p:nvPicPr>
          <p:cNvPr id="8" name="Picture 7">
            <a:extLst>
              <a:ext uri="{FF2B5EF4-FFF2-40B4-BE49-F238E27FC236}">
                <a16:creationId xmlns:a16="http://schemas.microsoft.com/office/drawing/2014/main" xmlns="" id="{94CCFAF6-D46A-4592-982F-54AA1C1BB4C8}"/>
              </a:ext>
            </a:extLst>
          </p:cNvPr>
          <p:cNvPicPr>
            <a:picLocks noChangeAspect="1"/>
          </p:cNvPicPr>
          <p:nvPr/>
        </p:nvPicPr>
        <p:blipFill>
          <a:blip r:embed="rId4"/>
          <a:stretch>
            <a:fillRect/>
          </a:stretch>
        </p:blipFill>
        <p:spPr>
          <a:xfrm>
            <a:off x="7020530" y="3428999"/>
            <a:ext cx="4257675" cy="2005885"/>
          </a:xfrm>
          <a:prstGeom prst="rect">
            <a:avLst/>
          </a:prstGeom>
        </p:spPr>
      </p:pic>
    </p:spTree>
    <p:extLst>
      <p:ext uri="{BB962C8B-B14F-4D97-AF65-F5344CB8AC3E}">
        <p14:creationId xmlns:p14="http://schemas.microsoft.com/office/powerpoint/2010/main" val="119109906"/>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7"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76766-46D0-49DA-8271-F29C963A51C5}"/>
              </a:ext>
            </a:extLst>
          </p:cNvPr>
          <p:cNvSpPr>
            <a:spLocks noGrp="1"/>
          </p:cNvSpPr>
          <p:nvPr>
            <p:ph type="title"/>
          </p:nvPr>
        </p:nvSpPr>
        <p:spPr>
          <a:xfrm>
            <a:off x="913795" y="914400"/>
            <a:ext cx="3246081" cy="1021521"/>
          </a:xfrm>
        </p:spPr>
        <p:txBody>
          <a:bodyPr>
            <a:normAutofit/>
          </a:bodyPr>
          <a:lstStyle/>
          <a:p>
            <a:pPr algn="l"/>
            <a:r>
              <a:rPr lang="en-US" sz="2400" dirty="0">
                <a:effectLst>
                  <a:outerShdw blurRad="38100" dist="38100" dir="2700000" algn="tl">
                    <a:srgbClr val="000000">
                      <a:alpha val="43137"/>
                    </a:srgbClr>
                  </a:outerShdw>
                </a:effectLst>
                <a:latin typeface="Agency FB" panose="020B0503020202020204" pitchFamily="34" charset="0"/>
              </a:rPr>
              <a:t>3. AMOUNT OF SUNSHINE</a:t>
            </a:r>
            <a:endParaRPr lang="en-US" sz="2400" dirty="0">
              <a:effectLst>
                <a:outerShdw blurRad="38100" dist="38100" dir="2700000" algn="tl">
                  <a:srgbClr val="000000">
                    <a:alpha val="43137"/>
                  </a:srgbClr>
                </a:outerShdw>
              </a:effectLst>
            </a:endParaRPr>
          </a:p>
        </p:txBody>
      </p:sp>
      <p:sp>
        <p:nvSpPr>
          <p:cNvPr id="4" name="Content Placeholder 3">
            <a:extLst>
              <a:ext uri="{FF2B5EF4-FFF2-40B4-BE49-F238E27FC236}">
                <a16:creationId xmlns:a16="http://schemas.microsoft.com/office/drawing/2014/main" xmlns="" id="{0FAA705A-B93B-4927-AA0F-FC87111EE78C}"/>
              </a:ext>
            </a:extLst>
          </p:cNvPr>
          <p:cNvSpPr>
            <a:spLocks noGrp="1"/>
          </p:cNvSpPr>
          <p:nvPr>
            <p:ph sz="half" idx="1"/>
          </p:nvPr>
        </p:nvSpPr>
        <p:spPr>
          <a:xfrm>
            <a:off x="913794" y="2088319"/>
            <a:ext cx="5847613" cy="3702881"/>
          </a:xfrm>
        </p:spPr>
        <p:txBody>
          <a:bodyPr>
            <a:normAutofit/>
          </a:bodyPr>
          <a:lstStyle/>
          <a:p>
            <a:pPr>
              <a:buFont typeface="Wingdings" panose="05000000000000000000" pitchFamily="2" charset="2"/>
              <a:buChar char="v"/>
            </a:pPr>
            <a:r>
              <a:rPr lang="en-US" sz="2400" dirty="0">
                <a:latin typeface="Agency FB" panose="020B0503020202020204" pitchFamily="34" charset="0"/>
              </a:rPr>
              <a:t>Being the one of the warmest places on earth, it is estimated that the island receives an average of 250 hours of sunshine per month, </a:t>
            </a:r>
            <a:r>
              <a:rPr lang="en-US" sz="2400" dirty="0">
                <a:effectLst/>
                <a:latin typeface="Agency FB" panose="020B0503020202020204" pitchFamily="34" charset="0"/>
              </a:rPr>
              <a:t>(World Weather &amp; Climate, 2019)</a:t>
            </a:r>
          </a:p>
          <a:p>
            <a:pPr marL="0" indent="0">
              <a:buNone/>
            </a:pPr>
            <a:endParaRPr lang="en-US" sz="2400" dirty="0">
              <a:effectLst/>
              <a:latin typeface="Agency FB" panose="020B0503020202020204" pitchFamily="34" charset="0"/>
            </a:endParaRPr>
          </a:p>
          <a:p>
            <a:pPr>
              <a:buFont typeface="Wingdings" panose="05000000000000000000" pitchFamily="2" charset="2"/>
              <a:buChar char="v"/>
            </a:pPr>
            <a:endParaRPr lang="en-US" sz="2400" dirty="0">
              <a:effectLst/>
              <a:latin typeface="Agency FB" panose="020B0503020202020204" pitchFamily="34" charset="0"/>
            </a:endParaRPr>
          </a:p>
        </p:txBody>
      </p:sp>
      <p:pic>
        <p:nvPicPr>
          <p:cNvPr id="7" name="Content Placeholder 6">
            <a:extLst>
              <a:ext uri="{FF2B5EF4-FFF2-40B4-BE49-F238E27FC236}">
                <a16:creationId xmlns:a16="http://schemas.microsoft.com/office/drawing/2014/main" xmlns="" id="{054E9A01-B559-4A7C-8DD3-C9E212D7E513}"/>
              </a:ext>
            </a:extLst>
          </p:cNvPr>
          <p:cNvPicPr>
            <a:picLocks noGrp="1" noChangeAspect="1"/>
          </p:cNvPicPr>
          <p:nvPr>
            <p:ph sz="half" idx="2"/>
          </p:nvPr>
        </p:nvPicPr>
        <p:blipFill>
          <a:blip r:embed="rId3"/>
          <a:stretch>
            <a:fillRect/>
          </a:stretch>
        </p:blipFill>
        <p:spPr>
          <a:xfrm>
            <a:off x="6869248" y="2413186"/>
            <a:ext cx="5094287" cy="3047456"/>
          </a:xfrm>
          <a:prstGeom prst="rect">
            <a:avLst/>
          </a:prstGeom>
        </p:spPr>
      </p:pic>
    </p:spTree>
    <p:extLst>
      <p:ext uri="{BB962C8B-B14F-4D97-AF65-F5344CB8AC3E}">
        <p14:creationId xmlns:p14="http://schemas.microsoft.com/office/powerpoint/2010/main" val="127070777"/>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76766-46D0-49DA-8271-F29C963A51C5}"/>
              </a:ext>
            </a:extLst>
          </p:cNvPr>
          <p:cNvSpPr>
            <a:spLocks noGrp="1"/>
          </p:cNvSpPr>
          <p:nvPr>
            <p:ph type="title"/>
          </p:nvPr>
        </p:nvSpPr>
        <p:spPr>
          <a:xfrm>
            <a:off x="913795" y="914400"/>
            <a:ext cx="3246081" cy="1021521"/>
          </a:xfrm>
        </p:spPr>
        <p:txBody>
          <a:bodyPr>
            <a:normAutofit/>
          </a:bodyPr>
          <a:lstStyle/>
          <a:p>
            <a:pPr algn="l"/>
            <a:r>
              <a:rPr lang="en-US" sz="2400" dirty="0">
                <a:effectLst>
                  <a:outerShdw blurRad="38100" dist="38100" dir="2700000" algn="tl">
                    <a:srgbClr val="000000">
                      <a:alpha val="43137"/>
                    </a:srgbClr>
                  </a:outerShdw>
                </a:effectLst>
                <a:latin typeface="Agency FB" panose="020B0503020202020204" pitchFamily="34" charset="0"/>
              </a:rPr>
              <a:t>3. WIND SPEEDS</a:t>
            </a:r>
            <a:endParaRPr lang="en-US" sz="2400" dirty="0">
              <a:effectLst>
                <a:outerShdw blurRad="38100" dist="38100" dir="2700000" algn="tl">
                  <a:srgbClr val="000000">
                    <a:alpha val="43137"/>
                  </a:srgbClr>
                </a:outerShdw>
              </a:effectLst>
            </a:endParaRPr>
          </a:p>
        </p:txBody>
      </p:sp>
      <p:sp>
        <p:nvSpPr>
          <p:cNvPr id="4" name="Content Placeholder 3">
            <a:extLst>
              <a:ext uri="{FF2B5EF4-FFF2-40B4-BE49-F238E27FC236}">
                <a16:creationId xmlns:a16="http://schemas.microsoft.com/office/drawing/2014/main" xmlns="" id="{0FAA705A-B93B-4927-AA0F-FC87111EE78C}"/>
              </a:ext>
            </a:extLst>
          </p:cNvPr>
          <p:cNvSpPr>
            <a:spLocks noGrp="1"/>
          </p:cNvSpPr>
          <p:nvPr>
            <p:ph sz="half" idx="1"/>
          </p:nvPr>
        </p:nvSpPr>
        <p:spPr>
          <a:xfrm>
            <a:off x="913794" y="2088319"/>
            <a:ext cx="5847613" cy="3702881"/>
          </a:xfrm>
        </p:spPr>
        <p:txBody>
          <a:bodyPr>
            <a:normAutofit/>
          </a:bodyPr>
          <a:lstStyle/>
          <a:p>
            <a:pPr>
              <a:buFont typeface="Wingdings" panose="05000000000000000000" pitchFamily="2" charset="2"/>
              <a:buChar char="v"/>
            </a:pPr>
            <a:r>
              <a:rPr lang="en-US" sz="2400" dirty="0">
                <a:latin typeface="Agency FB" panose="020B0503020202020204" pitchFamily="34" charset="0"/>
              </a:rPr>
              <a:t>According to Moira, (2018), the most windy areas in Canary Island are Lanzarote and Fuerteventura, while the least windy areas are South-West of Gran </a:t>
            </a:r>
            <a:r>
              <a:rPr lang="en-US" sz="2400" dirty="0" err="1">
                <a:latin typeface="Agency FB" panose="020B0503020202020204" pitchFamily="34" charset="0"/>
              </a:rPr>
              <a:t>Canaria</a:t>
            </a:r>
            <a:r>
              <a:rPr lang="en-US" sz="2400" dirty="0">
                <a:latin typeface="Agency FB" panose="020B0503020202020204" pitchFamily="34" charset="0"/>
              </a:rPr>
              <a:t>, and some parts of Tenerife.</a:t>
            </a:r>
          </a:p>
          <a:p>
            <a:pPr marL="0" indent="0">
              <a:buNone/>
            </a:pPr>
            <a:endParaRPr lang="en-US" sz="2400" dirty="0">
              <a:effectLst/>
              <a:latin typeface="Agency FB" panose="020B0503020202020204" pitchFamily="34" charset="0"/>
            </a:endParaRPr>
          </a:p>
          <a:p>
            <a:pPr marL="0" indent="0">
              <a:buNone/>
            </a:pPr>
            <a:endParaRPr lang="en-US" sz="2400" dirty="0">
              <a:effectLst/>
              <a:latin typeface="Agency FB" panose="020B0503020202020204" pitchFamily="34" charset="0"/>
            </a:endParaRPr>
          </a:p>
          <a:p>
            <a:pPr>
              <a:buFont typeface="Wingdings" panose="05000000000000000000" pitchFamily="2" charset="2"/>
              <a:buChar char="v"/>
            </a:pPr>
            <a:endParaRPr lang="en-US" sz="2400" dirty="0">
              <a:effectLst/>
              <a:latin typeface="Agency FB" panose="020B0503020202020204" pitchFamily="34" charset="0"/>
            </a:endParaRPr>
          </a:p>
        </p:txBody>
      </p:sp>
      <p:pic>
        <p:nvPicPr>
          <p:cNvPr id="8" name="Content Placeholder 7">
            <a:extLst>
              <a:ext uri="{FF2B5EF4-FFF2-40B4-BE49-F238E27FC236}">
                <a16:creationId xmlns:a16="http://schemas.microsoft.com/office/drawing/2014/main" xmlns="" id="{FFB5EB36-D4B9-43E5-83AC-B7A4C635E557}"/>
              </a:ext>
            </a:extLst>
          </p:cNvPr>
          <p:cNvPicPr>
            <a:picLocks noGrp="1" noChangeAspect="1"/>
          </p:cNvPicPr>
          <p:nvPr>
            <p:ph sz="half" idx="2"/>
          </p:nvPr>
        </p:nvPicPr>
        <p:blipFill>
          <a:blip r:embed="rId3"/>
          <a:stretch>
            <a:fillRect/>
          </a:stretch>
        </p:blipFill>
        <p:spPr>
          <a:xfrm>
            <a:off x="6761407" y="1935921"/>
            <a:ext cx="5087156" cy="3571875"/>
          </a:xfrm>
          <a:prstGeom prst="rect">
            <a:avLst/>
          </a:prstGeom>
        </p:spPr>
      </p:pic>
    </p:spTree>
    <p:extLst>
      <p:ext uri="{BB962C8B-B14F-4D97-AF65-F5344CB8AC3E}">
        <p14:creationId xmlns:p14="http://schemas.microsoft.com/office/powerpoint/2010/main" val="162633126"/>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4A44DB87-D289-49BE-BC3D-C5C51320D278}"/>
              </a:ext>
            </a:extLst>
          </p:cNvPr>
          <p:cNvSpPr>
            <a:spLocks noGrp="1"/>
          </p:cNvSpPr>
          <p:nvPr>
            <p:ph type="body" idx="1"/>
          </p:nvPr>
        </p:nvSpPr>
        <p:spPr>
          <a:xfrm>
            <a:off x="2980384" y="328237"/>
            <a:ext cx="6995376" cy="823912"/>
          </a:xfrm>
        </p:spPr>
        <p:txBody>
          <a:bodyPr>
            <a:normAutofit fontScale="92500"/>
          </a:bodyPr>
          <a:lstStyle/>
          <a:p>
            <a:r>
              <a:rPr lang="en-US" sz="2800" dirty="0">
                <a:solidFill>
                  <a:srgbClr val="FFFF00"/>
                </a:solidFill>
                <a:latin typeface="Agency FB" panose="020B0503020202020204" pitchFamily="34" charset="0"/>
              </a:rPr>
              <a:t>Factors that Influence the Type of Climate in Canary Islands</a:t>
            </a:r>
          </a:p>
        </p:txBody>
      </p:sp>
      <p:sp>
        <p:nvSpPr>
          <p:cNvPr id="5" name="Content Placeholder 4">
            <a:extLst>
              <a:ext uri="{FF2B5EF4-FFF2-40B4-BE49-F238E27FC236}">
                <a16:creationId xmlns:a16="http://schemas.microsoft.com/office/drawing/2014/main" xmlns="" id="{C30CA9EF-E54B-45A5-82F8-50CE8A6568BE}"/>
              </a:ext>
            </a:extLst>
          </p:cNvPr>
          <p:cNvSpPr>
            <a:spLocks noGrp="1"/>
          </p:cNvSpPr>
          <p:nvPr>
            <p:ph sz="half" idx="2"/>
          </p:nvPr>
        </p:nvSpPr>
        <p:spPr>
          <a:xfrm>
            <a:off x="1011203" y="1731071"/>
            <a:ext cx="5466869" cy="4656849"/>
          </a:xfrm>
        </p:spPr>
        <p:txBody>
          <a:bodyPr>
            <a:normAutofit lnSpcReduction="10000"/>
          </a:bodyPr>
          <a:lstStyle/>
          <a:p>
            <a:pPr marL="0" indent="0">
              <a:buNone/>
            </a:pPr>
            <a:r>
              <a:rPr lang="en-US" sz="2400" dirty="0">
                <a:latin typeface="Agency FB" panose="020B0503020202020204" pitchFamily="34" charset="0"/>
              </a:rPr>
              <a:t>There are two main factors that influence the climate in Canary Islands,; Trade winds, North Atlantic Oscillation and the Geography.</a:t>
            </a:r>
          </a:p>
          <a:p>
            <a:pPr>
              <a:buFont typeface="Wingdings" panose="05000000000000000000" pitchFamily="2" charset="2"/>
              <a:buChar char="v"/>
            </a:pPr>
            <a:r>
              <a:rPr lang="en-US" sz="2400" b="1" dirty="0">
                <a:latin typeface="Agency FB" panose="020B0503020202020204" pitchFamily="34" charset="0"/>
              </a:rPr>
              <a:t>Trade Winds.</a:t>
            </a:r>
          </a:p>
          <a:p>
            <a:pPr marL="0" indent="0">
              <a:buNone/>
            </a:pPr>
            <a:r>
              <a:rPr lang="en-US" sz="2400" dirty="0">
                <a:latin typeface="Agency FB" panose="020B0503020202020204" pitchFamily="34" charset="0"/>
              </a:rPr>
              <a:t>The trade winds come from the northern polar region where they meet the Azores Anticyclone, to form as stable mass of air around the region. The effect can be an elaborative explanation to the warm temperatures throughout the year, (StarExcursions, 2019).</a:t>
            </a:r>
          </a:p>
        </p:txBody>
      </p:sp>
      <p:pic>
        <p:nvPicPr>
          <p:cNvPr id="2" name="Picture 1">
            <a:extLst>
              <a:ext uri="{FF2B5EF4-FFF2-40B4-BE49-F238E27FC236}">
                <a16:creationId xmlns:a16="http://schemas.microsoft.com/office/drawing/2014/main" xmlns="" id="{C0DB39D1-D17E-45CA-BEFA-1A662C94ABE3}"/>
              </a:ext>
            </a:extLst>
          </p:cNvPr>
          <p:cNvPicPr>
            <a:picLocks noChangeAspect="1"/>
          </p:cNvPicPr>
          <p:nvPr/>
        </p:nvPicPr>
        <p:blipFill>
          <a:blip r:embed="rId3"/>
          <a:stretch>
            <a:fillRect/>
          </a:stretch>
        </p:blipFill>
        <p:spPr>
          <a:xfrm>
            <a:off x="6774287" y="2137892"/>
            <a:ext cx="5190186" cy="3348508"/>
          </a:xfrm>
          <a:prstGeom prst="rect">
            <a:avLst/>
          </a:prstGeom>
        </p:spPr>
      </p:pic>
    </p:spTree>
    <p:extLst>
      <p:ext uri="{BB962C8B-B14F-4D97-AF65-F5344CB8AC3E}">
        <p14:creationId xmlns:p14="http://schemas.microsoft.com/office/powerpoint/2010/main" val="1166058384"/>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4A44DB87-D289-49BE-BC3D-C5C51320D278}"/>
              </a:ext>
            </a:extLst>
          </p:cNvPr>
          <p:cNvSpPr>
            <a:spLocks noGrp="1"/>
          </p:cNvSpPr>
          <p:nvPr>
            <p:ph type="body" idx="1"/>
          </p:nvPr>
        </p:nvSpPr>
        <p:spPr>
          <a:xfrm>
            <a:off x="3134932" y="315358"/>
            <a:ext cx="6995375" cy="823912"/>
          </a:xfrm>
        </p:spPr>
        <p:txBody>
          <a:bodyPr>
            <a:normAutofit fontScale="92500"/>
          </a:bodyPr>
          <a:lstStyle/>
          <a:p>
            <a:r>
              <a:rPr lang="en-US" sz="2800" dirty="0">
                <a:solidFill>
                  <a:srgbClr val="FFFF00"/>
                </a:solidFill>
                <a:latin typeface="Agency FB" panose="020B0503020202020204" pitchFamily="34" charset="0"/>
              </a:rPr>
              <a:t>Factors that Influence the Type of Climate in Canary Islands</a:t>
            </a:r>
          </a:p>
        </p:txBody>
      </p:sp>
      <p:sp>
        <p:nvSpPr>
          <p:cNvPr id="5" name="Content Placeholder 4">
            <a:extLst>
              <a:ext uri="{FF2B5EF4-FFF2-40B4-BE49-F238E27FC236}">
                <a16:creationId xmlns:a16="http://schemas.microsoft.com/office/drawing/2014/main" xmlns="" id="{C30CA9EF-E54B-45A5-82F8-50CE8A6568BE}"/>
              </a:ext>
            </a:extLst>
          </p:cNvPr>
          <p:cNvSpPr>
            <a:spLocks noGrp="1"/>
          </p:cNvSpPr>
          <p:nvPr>
            <p:ph sz="half" idx="2"/>
          </p:nvPr>
        </p:nvSpPr>
        <p:spPr>
          <a:xfrm>
            <a:off x="1011203" y="1731071"/>
            <a:ext cx="5466869" cy="4656849"/>
          </a:xfrm>
        </p:spPr>
        <p:txBody>
          <a:bodyPr>
            <a:normAutofit/>
          </a:bodyPr>
          <a:lstStyle/>
          <a:p>
            <a:pPr>
              <a:buFont typeface="Wingdings" panose="05000000000000000000" pitchFamily="2" charset="2"/>
              <a:buChar char="v"/>
            </a:pPr>
            <a:r>
              <a:rPr lang="en-US" sz="2400" b="1" dirty="0">
                <a:latin typeface="Agency FB" panose="020B0503020202020204" pitchFamily="34" charset="0"/>
              </a:rPr>
              <a:t>North Atlantic Oscillation.</a:t>
            </a:r>
          </a:p>
          <a:p>
            <a:pPr marL="0" indent="0">
              <a:buNone/>
            </a:pPr>
            <a:r>
              <a:rPr lang="en-US" sz="2400" dirty="0">
                <a:effectLst/>
                <a:latin typeface="Agency FB" panose="020B0503020202020204" pitchFamily="34" charset="0"/>
              </a:rPr>
              <a:t>The outstanding factor is a concept influenced by winds, where atmospheric pressure difference changes at sea level between Icelandic Low and the Azores High. </a:t>
            </a:r>
          </a:p>
          <a:p>
            <a:pPr marL="0" indent="0">
              <a:buNone/>
            </a:pPr>
            <a:r>
              <a:rPr lang="en-US" sz="2400" dirty="0">
                <a:effectLst/>
                <a:latin typeface="Agency FB" panose="020B0503020202020204" pitchFamily="34" charset="0"/>
              </a:rPr>
              <a:t>The concept has a direct correlation with the amount of rainfall received in at least 5 areas within the Canary Islands, (Herrera. et al, 2001)</a:t>
            </a:r>
          </a:p>
        </p:txBody>
      </p:sp>
      <p:pic>
        <p:nvPicPr>
          <p:cNvPr id="2" name="Picture 1">
            <a:extLst>
              <a:ext uri="{FF2B5EF4-FFF2-40B4-BE49-F238E27FC236}">
                <a16:creationId xmlns:a16="http://schemas.microsoft.com/office/drawing/2014/main" xmlns="" id="{3768D0BA-B927-4BF3-A47A-23E4047E8418}"/>
              </a:ext>
            </a:extLst>
          </p:cNvPr>
          <p:cNvPicPr>
            <a:picLocks noChangeAspect="1"/>
          </p:cNvPicPr>
          <p:nvPr/>
        </p:nvPicPr>
        <p:blipFill>
          <a:blip r:embed="rId3"/>
          <a:stretch>
            <a:fillRect/>
          </a:stretch>
        </p:blipFill>
        <p:spPr>
          <a:xfrm>
            <a:off x="6632620" y="1731071"/>
            <a:ext cx="5280337" cy="3617555"/>
          </a:xfrm>
          <a:prstGeom prst="rect">
            <a:avLst/>
          </a:prstGeom>
        </p:spPr>
      </p:pic>
    </p:spTree>
    <p:extLst>
      <p:ext uri="{BB962C8B-B14F-4D97-AF65-F5344CB8AC3E}">
        <p14:creationId xmlns:p14="http://schemas.microsoft.com/office/powerpoint/2010/main" val="3457631585"/>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4A44DB87-D289-49BE-BC3D-C5C51320D278}"/>
              </a:ext>
            </a:extLst>
          </p:cNvPr>
          <p:cNvSpPr>
            <a:spLocks noGrp="1"/>
          </p:cNvSpPr>
          <p:nvPr>
            <p:ph type="body" idx="1"/>
          </p:nvPr>
        </p:nvSpPr>
        <p:spPr>
          <a:xfrm>
            <a:off x="3134932" y="315358"/>
            <a:ext cx="6995375" cy="823912"/>
          </a:xfrm>
        </p:spPr>
        <p:txBody>
          <a:bodyPr>
            <a:normAutofit fontScale="92500"/>
          </a:bodyPr>
          <a:lstStyle/>
          <a:p>
            <a:r>
              <a:rPr lang="en-US" sz="2800" dirty="0">
                <a:solidFill>
                  <a:srgbClr val="FFFF00"/>
                </a:solidFill>
                <a:latin typeface="Agency FB" panose="020B0503020202020204" pitchFamily="34" charset="0"/>
              </a:rPr>
              <a:t>Factors that Influence the Type of Climate in Canary Islands</a:t>
            </a:r>
          </a:p>
        </p:txBody>
      </p:sp>
      <p:sp>
        <p:nvSpPr>
          <p:cNvPr id="5" name="Content Placeholder 4">
            <a:extLst>
              <a:ext uri="{FF2B5EF4-FFF2-40B4-BE49-F238E27FC236}">
                <a16:creationId xmlns:a16="http://schemas.microsoft.com/office/drawing/2014/main" xmlns="" id="{C30CA9EF-E54B-45A5-82F8-50CE8A6568BE}"/>
              </a:ext>
            </a:extLst>
          </p:cNvPr>
          <p:cNvSpPr>
            <a:spLocks noGrp="1"/>
          </p:cNvSpPr>
          <p:nvPr>
            <p:ph sz="half" idx="2"/>
          </p:nvPr>
        </p:nvSpPr>
        <p:spPr>
          <a:xfrm>
            <a:off x="1011203" y="1731071"/>
            <a:ext cx="5466869" cy="4656849"/>
          </a:xfrm>
        </p:spPr>
        <p:txBody>
          <a:bodyPr>
            <a:normAutofit/>
          </a:bodyPr>
          <a:lstStyle/>
          <a:p>
            <a:pPr>
              <a:buFont typeface="Wingdings" panose="05000000000000000000" pitchFamily="2" charset="2"/>
              <a:buChar char="v"/>
            </a:pPr>
            <a:r>
              <a:rPr lang="en-US" sz="2400" b="1" dirty="0">
                <a:latin typeface="Agency FB" panose="020B0503020202020204" pitchFamily="34" charset="0"/>
              </a:rPr>
              <a:t>Geography.</a:t>
            </a:r>
          </a:p>
          <a:p>
            <a:pPr marL="0" indent="0">
              <a:buNone/>
            </a:pPr>
            <a:r>
              <a:rPr lang="en-US" sz="2400" dirty="0">
                <a:effectLst/>
                <a:latin typeface="Agency FB" panose="020B0503020202020204" pitchFamily="34" charset="0"/>
              </a:rPr>
              <a:t>Due to the geographical nature of the islands being mountainous, the northern parts tends to be wet and cool while the south remains dry and hot. (Bramwell, 2018).</a:t>
            </a:r>
          </a:p>
        </p:txBody>
      </p:sp>
      <p:pic>
        <p:nvPicPr>
          <p:cNvPr id="4" name="Picture 3">
            <a:extLst>
              <a:ext uri="{FF2B5EF4-FFF2-40B4-BE49-F238E27FC236}">
                <a16:creationId xmlns:a16="http://schemas.microsoft.com/office/drawing/2014/main" xmlns="" id="{1A25D390-DC6B-4353-8BB4-8ED14D37100C}"/>
              </a:ext>
            </a:extLst>
          </p:cNvPr>
          <p:cNvPicPr>
            <a:picLocks noChangeAspect="1"/>
          </p:cNvPicPr>
          <p:nvPr/>
        </p:nvPicPr>
        <p:blipFill>
          <a:blip r:embed="rId3"/>
          <a:stretch>
            <a:fillRect/>
          </a:stretch>
        </p:blipFill>
        <p:spPr>
          <a:xfrm>
            <a:off x="6632618" y="1731071"/>
            <a:ext cx="5258711" cy="3330326"/>
          </a:xfrm>
          <a:prstGeom prst="rect">
            <a:avLst/>
          </a:prstGeom>
        </p:spPr>
      </p:pic>
    </p:spTree>
    <p:extLst>
      <p:ext uri="{BB962C8B-B14F-4D97-AF65-F5344CB8AC3E}">
        <p14:creationId xmlns:p14="http://schemas.microsoft.com/office/powerpoint/2010/main" val="274341630"/>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4A44DB87-D289-49BE-BC3D-C5C51320D278}"/>
              </a:ext>
            </a:extLst>
          </p:cNvPr>
          <p:cNvSpPr>
            <a:spLocks noGrp="1"/>
          </p:cNvSpPr>
          <p:nvPr>
            <p:ph type="body" idx="1"/>
          </p:nvPr>
        </p:nvSpPr>
        <p:spPr>
          <a:xfrm>
            <a:off x="5277118" y="250964"/>
            <a:ext cx="1637763" cy="411956"/>
          </a:xfrm>
        </p:spPr>
        <p:txBody>
          <a:bodyPr>
            <a:normAutofit fontScale="92500" lnSpcReduction="20000"/>
          </a:bodyPr>
          <a:lstStyle/>
          <a:p>
            <a:r>
              <a:rPr lang="en-US" sz="2800" dirty="0">
                <a:solidFill>
                  <a:srgbClr val="FFFF00"/>
                </a:solidFill>
                <a:latin typeface="Agency FB" panose="020B0503020202020204" pitchFamily="34" charset="0"/>
              </a:rPr>
              <a:t>References</a:t>
            </a:r>
          </a:p>
        </p:txBody>
      </p:sp>
      <p:sp>
        <p:nvSpPr>
          <p:cNvPr id="5" name="Content Placeholder 4">
            <a:extLst>
              <a:ext uri="{FF2B5EF4-FFF2-40B4-BE49-F238E27FC236}">
                <a16:creationId xmlns:a16="http://schemas.microsoft.com/office/drawing/2014/main" xmlns="" id="{C30CA9EF-E54B-45A5-82F8-50CE8A6568BE}"/>
              </a:ext>
            </a:extLst>
          </p:cNvPr>
          <p:cNvSpPr>
            <a:spLocks noGrp="1"/>
          </p:cNvSpPr>
          <p:nvPr>
            <p:ph sz="half" idx="2"/>
          </p:nvPr>
        </p:nvSpPr>
        <p:spPr>
          <a:xfrm>
            <a:off x="364901" y="662920"/>
            <a:ext cx="11462196" cy="5944116"/>
          </a:xfrm>
        </p:spPr>
        <p:txBody>
          <a:bodyPr>
            <a:normAutofit/>
          </a:bodyPr>
          <a:lstStyle/>
          <a:p>
            <a:pPr marL="0" indent="-457200">
              <a:lnSpc>
                <a:spcPct val="150000"/>
              </a:lnSpc>
              <a:buNone/>
            </a:pPr>
            <a:r>
              <a:rPr lang="en-US" sz="1800" dirty="0">
                <a:latin typeface="Agency FB" panose="020B0503020202020204" pitchFamily="34" charset="0"/>
              </a:rPr>
              <a:t>Rodriguez, 2019. Canary Islands. Retrieved from; </a:t>
            </a:r>
            <a:r>
              <a:rPr lang="en-US" sz="1800" dirty="0">
                <a:latin typeface="Agency FB" panose="020B0503020202020204" pitchFamily="34" charset="0"/>
                <a:hlinkClick r:id="rId3"/>
              </a:rPr>
              <a:t>https://www.britannica.com/place/Canary-Islands</a:t>
            </a:r>
            <a:endParaRPr lang="en-US" sz="1800" dirty="0">
              <a:latin typeface="Agency FB" panose="020B0503020202020204" pitchFamily="34" charset="0"/>
            </a:endParaRPr>
          </a:p>
          <a:p>
            <a:pPr marL="0" indent="-457200">
              <a:lnSpc>
                <a:spcPct val="150000"/>
              </a:lnSpc>
              <a:buNone/>
            </a:pPr>
            <a:r>
              <a:rPr lang="en-US" sz="1800" dirty="0">
                <a:latin typeface="Agency FB" panose="020B0503020202020204" pitchFamily="34" charset="0"/>
              </a:rPr>
              <a:t>Moira, 2018. </a:t>
            </a:r>
            <a:r>
              <a:rPr lang="en-US" sz="1800" dirty="0">
                <a:effectLst/>
                <a:latin typeface="Agency FB" panose="020B0503020202020204" pitchFamily="34" charset="0"/>
              </a:rPr>
              <a:t>Tips For Your "DIY Holidays" Based On My Experiences. </a:t>
            </a:r>
            <a:r>
              <a:rPr lang="en-US" sz="1800" i="1" dirty="0">
                <a:effectLst/>
                <a:latin typeface="Agency FB" panose="020B0503020202020204" pitchFamily="34" charset="0"/>
              </a:rPr>
              <a:t>Least Windy Canary Island. </a:t>
            </a:r>
            <a:r>
              <a:rPr lang="en-US" sz="1800" dirty="0">
                <a:effectLst/>
                <a:latin typeface="Agency FB" panose="020B0503020202020204" pitchFamily="34" charset="0"/>
              </a:rPr>
              <a:t>Retrieved from; </a:t>
            </a:r>
            <a:r>
              <a:rPr lang="en-US" sz="1800" dirty="0">
                <a:effectLst/>
                <a:latin typeface="Agency FB" panose="020B0503020202020204" pitchFamily="34" charset="0"/>
                <a:hlinkClick r:id="rId4"/>
              </a:rPr>
              <a:t>https://www.travelling.cloud/2018/08/least-windy-canary-island.html?m=1</a:t>
            </a:r>
            <a:endParaRPr lang="en-US" sz="1800" dirty="0">
              <a:effectLst/>
              <a:latin typeface="Agency FB" panose="020B0503020202020204" pitchFamily="34" charset="0"/>
            </a:endParaRPr>
          </a:p>
          <a:p>
            <a:pPr marL="0" indent="0">
              <a:lnSpc>
                <a:spcPct val="150000"/>
              </a:lnSpc>
              <a:buNone/>
            </a:pPr>
            <a:r>
              <a:rPr lang="en-US" sz="1800" dirty="0">
                <a:effectLst/>
                <a:latin typeface="Agency FB" panose="020B0503020202020204" pitchFamily="34" charset="0"/>
              </a:rPr>
              <a:t>World Weather &amp; Climate, 2019. Climate And Average Monthly Weather In Puerto Rico (Canary Islands), Spain. Retrieved from; </a:t>
            </a:r>
            <a:r>
              <a:rPr lang="en-US" sz="1800" dirty="0">
                <a:effectLst/>
                <a:latin typeface="Agency FB" panose="020B0503020202020204" pitchFamily="34" charset="0"/>
                <a:hlinkClick r:id="rId5"/>
              </a:rPr>
              <a:t>https://weather-and-climate.com/average-monthly-Rainfall-Temperature-Sunshine,puerto-rico,Spain</a:t>
            </a:r>
            <a:endParaRPr lang="en-US" sz="1800" dirty="0">
              <a:effectLst/>
              <a:latin typeface="Agency FB" panose="020B0503020202020204" pitchFamily="34" charset="0"/>
            </a:endParaRPr>
          </a:p>
          <a:p>
            <a:pPr marL="0" indent="0">
              <a:lnSpc>
                <a:spcPct val="150000"/>
              </a:lnSpc>
              <a:buNone/>
            </a:pPr>
            <a:r>
              <a:rPr lang="en-US" sz="1800" dirty="0">
                <a:effectLst/>
                <a:latin typeface="Agency FB" panose="020B0503020202020204" pitchFamily="34" charset="0"/>
              </a:rPr>
              <a:t>WorldData, 2019. Climate for Canary Islands (Spain). Retrieved from; </a:t>
            </a:r>
            <a:r>
              <a:rPr lang="en-US" sz="1800" dirty="0">
                <a:effectLst/>
                <a:latin typeface="Agency FB" panose="020B0503020202020204" pitchFamily="34" charset="0"/>
                <a:hlinkClick r:id="rId6"/>
              </a:rPr>
              <a:t>https://www.worlddata.info/europe/spain/climate-canary-islands.php</a:t>
            </a:r>
            <a:endParaRPr lang="en-US" sz="1800" dirty="0">
              <a:effectLst/>
              <a:latin typeface="Agency FB" panose="020B0503020202020204" pitchFamily="34" charset="0"/>
            </a:endParaRPr>
          </a:p>
          <a:p>
            <a:pPr marL="0" indent="0">
              <a:lnSpc>
                <a:spcPct val="150000"/>
              </a:lnSpc>
              <a:buNone/>
            </a:pPr>
            <a:r>
              <a:rPr lang="en-US" sz="1800" dirty="0">
                <a:effectLst/>
                <a:latin typeface="Agency FB" panose="020B0503020202020204" pitchFamily="34" charset="0"/>
              </a:rPr>
              <a:t>StarExcursions, 2019. The trade winds: what influence do they have over the Canary Islands? Retrieved from; </a:t>
            </a:r>
            <a:r>
              <a:rPr lang="en-US" sz="1800" dirty="0">
                <a:effectLst/>
                <a:latin typeface="Agency FB" panose="020B0503020202020204" pitchFamily="34" charset="0"/>
                <a:hlinkClick r:id="rId7"/>
              </a:rPr>
              <a:t>http://starexcursions.com/en/the-trade-winds/</a:t>
            </a:r>
            <a:endParaRPr lang="en-US" sz="1800" dirty="0">
              <a:effectLst/>
              <a:latin typeface="Agency FB" panose="020B0503020202020204" pitchFamily="34" charset="0"/>
            </a:endParaRPr>
          </a:p>
          <a:p>
            <a:pPr marL="0" indent="0">
              <a:lnSpc>
                <a:spcPct val="150000"/>
              </a:lnSpc>
              <a:buNone/>
            </a:pPr>
            <a:r>
              <a:rPr lang="en-US" sz="1800" dirty="0">
                <a:effectLst/>
                <a:latin typeface="Agency FB" panose="020B0503020202020204" pitchFamily="34" charset="0"/>
              </a:rPr>
              <a:t>Herrera, et al, 2001. Influence of the North Atlantic Oscillation on the Canary Islands Precipitation. Journal Of Climate, 14(19), 3889-3903. </a:t>
            </a:r>
            <a:r>
              <a:rPr lang="en-US" sz="1800" dirty="0">
                <a:effectLst/>
                <a:latin typeface="Agency FB" panose="020B0503020202020204" pitchFamily="34" charset="0"/>
                <a:hlinkClick r:id="rId8"/>
              </a:rPr>
              <a:t>doi: 10.1175/1520-0442(2001)014&lt;3889:iotnao&gt;2.0.co;2</a:t>
            </a:r>
            <a:endParaRPr lang="en-US" sz="1800" dirty="0">
              <a:effectLst/>
              <a:latin typeface="Agency FB" panose="020B0503020202020204" pitchFamily="34" charset="0"/>
            </a:endParaRPr>
          </a:p>
          <a:p>
            <a:pPr marL="0" indent="0">
              <a:lnSpc>
                <a:spcPct val="150000"/>
              </a:lnSpc>
              <a:buNone/>
            </a:pPr>
            <a:r>
              <a:rPr lang="en-US" sz="1800" dirty="0">
                <a:effectLst/>
                <a:latin typeface="Agency FB" panose="020B0503020202020204" pitchFamily="34" charset="0"/>
              </a:rPr>
              <a:t>Bramwell, 2018. What factors affect the weather in the Canary Islands? Retrieved from; </a:t>
            </a:r>
            <a:r>
              <a:rPr lang="en-US" sz="1800" dirty="0">
                <a:effectLst/>
                <a:latin typeface="Agency FB" panose="020B0503020202020204" pitchFamily="34" charset="0"/>
                <a:hlinkClick r:id="rId9"/>
              </a:rPr>
              <a:t>https://www.quora.com/What-factors-affect-the-weather-in-the-Canary-Islands</a:t>
            </a:r>
            <a:endParaRPr lang="en-US" sz="1800" dirty="0">
              <a:effectLst/>
              <a:latin typeface="Agency FB" panose="020B0503020202020204" pitchFamily="34" charset="0"/>
            </a:endParaRPr>
          </a:p>
          <a:p>
            <a:pPr marL="0" indent="0">
              <a:lnSpc>
                <a:spcPct val="150000"/>
              </a:lnSpc>
              <a:buNone/>
            </a:pPr>
            <a:endParaRPr lang="en-US" sz="1800" dirty="0">
              <a:effectLst/>
              <a:latin typeface="Agency FB" panose="020B0503020202020204" pitchFamily="34" charset="0"/>
            </a:endParaRPr>
          </a:p>
          <a:p>
            <a:pPr marL="0" indent="0">
              <a:lnSpc>
                <a:spcPct val="150000"/>
              </a:lnSpc>
              <a:buNone/>
            </a:pPr>
            <a:endParaRPr lang="en-US" sz="1800" dirty="0">
              <a:effectLst/>
              <a:latin typeface="Agency FB" panose="020B0503020202020204" pitchFamily="34" charset="0"/>
            </a:endParaRPr>
          </a:p>
          <a:p>
            <a:pPr marL="0" indent="0">
              <a:lnSpc>
                <a:spcPct val="150000"/>
              </a:lnSpc>
              <a:buNone/>
            </a:pPr>
            <a:endParaRPr lang="en-US" sz="1800" dirty="0">
              <a:effectLst/>
              <a:latin typeface="Agency FB" panose="020B0503020202020204" pitchFamily="34" charset="0"/>
            </a:endParaRPr>
          </a:p>
          <a:p>
            <a:pPr marL="0" indent="0">
              <a:lnSpc>
                <a:spcPct val="150000"/>
              </a:lnSpc>
              <a:buNone/>
            </a:pPr>
            <a:endParaRPr lang="en-US" sz="1800" dirty="0">
              <a:effectLst/>
              <a:latin typeface="Agency FB" panose="020B0503020202020204" pitchFamily="34" charset="0"/>
            </a:endParaRPr>
          </a:p>
          <a:p>
            <a:pPr marL="0" indent="0">
              <a:lnSpc>
                <a:spcPct val="150000"/>
              </a:lnSpc>
              <a:buNone/>
            </a:pPr>
            <a:endParaRPr lang="en-US" sz="1800" dirty="0">
              <a:effectLst/>
              <a:latin typeface="Agency FB" panose="020B0503020202020204" pitchFamily="34" charset="0"/>
            </a:endParaRPr>
          </a:p>
          <a:p>
            <a:pPr marL="0" indent="0">
              <a:lnSpc>
                <a:spcPct val="150000"/>
              </a:lnSpc>
              <a:buNone/>
            </a:pPr>
            <a:endParaRPr lang="en-US" sz="1800" dirty="0">
              <a:effectLst/>
              <a:latin typeface="Agency FB" panose="020B0503020202020204" pitchFamily="34" charset="0"/>
            </a:endParaRPr>
          </a:p>
          <a:p>
            <a:pPr marL="0" indent="0">
              <a:lnSpc>
                <a:spcPct val="150000"/>
              </a:lnSpc>
              <a:buNone/>
            </a:pPr>
            <a:endParaRPr lang="en-US" sz="1800" dirty="0">
              <a:effectLst/>
              <a:latin typeface="Agency FB" panose="020B0503020202020204" pitchFamily="34" charset="0"/>
            </a:endParaRPr>
          </a:p>
          <a:p>
            <a:pPr marL="0" indent="0">
              <a:lnSpc>
                <a:spcPct val="150000"/>
              </a:lnSpc>
              <a:buNone/>
            </a:pPr>
            <a:endParaRPr lang="en-US" sz="1800" dirty="0">
              <a:latin typeface="Agency FB" panose="020B0503020202020204" pitchFamily="34" charset="0"/>
            </a:endParaRPr>
          </a:p>
        </p:txBody>
      </p:sp>
    </p:spTree>
    <p:extLst>
      <p:ext uri="{BB962C8B-B14F-4D97-AF65-F5344CB8AC3E}">
        <p14:creationId xmlns:p14="http://schemas.microsoft.com/office/powerpoint/2010/main" val="769647325"/>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1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7" dur="1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2" dur="1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7"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80E978-248F-4848-8A05-51778F905F52}"/>
              </a:ext>
            </a:extLst>
          </p:cNvPr>
          <p:cNvSpPr>
            <a:spLocks noGrp="1"/>
          </p:cNvSpPr>
          <p:nvPr>
            <p:ph type="ctrTitle"/>
          </p:nvPr>
        </p:nvSpPr>
        <p:spPr>
          <a:xfrm>
            <a:off x="520908" y="2207301"/>
            <a:ext cx="11150184" cy="1221699"/>
          </a:xfrm>
        </p:spPr>
        <p:txBody>
          <a:bodyPr>
            <a:normAutofit/>
          </a:bodyPr>
          <a:lstStyle/>
          <a:p>
            <a:r>
              <a:rPr lang="en-US" sz="6000" dirty="0">
                <a:latin typeface="Agency FB" panose="020B0503020202020204" pitchFamily="34" charset="0"/>
              </a:rPr>
              <a:t>THE END</a:t>
            </a:r>
            <a:endParaRPr lang="en-US" sz="6000" dirty="0"/>
          </a:p>
        </p:txBody>
      </p:sp>
    </p:spTree>
    <p:extLst>
      <p:ext uri="{BB962C8B-B14F-4D97-AF65-F5344CB8AC3E}">
        <p14:creationId xmlns:p14="http://schemas.microsoft.com/office/powerpoint/2010/main" val="1553473342"/>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4539428D-6454-4FE6-B992-2D59F0AC2F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Damask</Template>
  <TotalTime>243</TotalTime>
  <Words>941</Words>
  <Application>Microsoft Office PowerPoint</Application>
  <PresentationFormat>Custom</PresentationFormat>
  <Paragraphs>83</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Damask</vt:lpstr>
      <vt:lpstr>canary islands climate case study</vt:lpstr>
      <vt:lpstr>PowerPoint Presentation</vt:lpstr>
      <vt:lpstr>PowerPoint Presentation</vt:lpstr>
      <vt:lpstr>PowerPoint Presentation</vt:lpstr>
      <vt:lpstr>1. Temperatures</vt:lpstr>
      <vt:lpstr>2. PRECIPITATION</vt:lpstr>
      <vt:lpstr>2. PRECIPITATION</vt:lpstr>
      <vt:lpstr>3. AMOUNT OF SUNSHINE</vt:lpstr>
      <vt:lpstr>3. WIND SPEEDS</vt:lpstr>
      <vt:lpstr>PowerPoint Presentation</vt:lpstr>
      <vt:lpstr>PowerPoint Presentation</vt:lpstr>
      <vt:lpstr>PowerPoint Presentation</vt:lpstr>
      <vt:lpstr>PowerPoint Presentation</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Simon</cp:lastModifiedBy>
  <cp:revision>24</cp:revision>
  <dcterms:created xsi:type="dcterms:W3CDTF">2019-07-29T08:08:12Z</dcterms:created>
  <dcterms:modified xsi:type="dcterms:W3CDTF">2019-07-29T18:54:19Z</dcterms:modified>
</cp:coreProperties>
</file>